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42C507-25EE-47E8-8E4B-1658CB299795}">
  <a:tblStyle styleId="{9A42C507-25EE-47E8-8E4B-1658CB2997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55acc397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855acc397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55acc397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855acc397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29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30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31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32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55b75a65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55b75a65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55b75a658_1_0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855b75a658_1_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84" name="Google Shape;284;g855b75a658_1_0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55b75a658_1_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92" name="Google Shape;292;g855b75a658_1_8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55b75a658_1_1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00" name="Google Shape;300;g855b75a658_1_1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5b75a658_1_2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4" name="Google Shape;314;g855b75a658_1_2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5b75a658_1_3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22" name="Google Shape;322;g855b75a658_1_3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55b75a658_1_4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32" name="Google Shape;332;g855b75a658_1_4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55b75a658_1_5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1" name="Google Shape;341;g855b75a658_1_5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55b75a658_1_6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855b75a658_1_6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0" name="Google Shape;350;g855b75a658_1_61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55b75a658_1_7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9" name="Google Shape;359;g855b75a658_1_70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55b75a658_1_7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67" name="Google Shape;367;g855b75a658_1_7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55b75a658_1_8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6" name="Google Shape;376;g855b75a658_1_8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55b75a658_1_9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88" name="Google Shape;388;g855b75a658_1_9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0733be53e_5_5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99" name="Google Shape;399;g80733be53e_5_5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55b75a658_1_10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855b75a658_1_10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13" name="Google Shape;413;g855b75a658_1_106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0733be53e_5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0733be53e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0733be53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80733be53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0733be53e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80733be53e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0733be53e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80733be53e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0733be53e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80733be53e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0733be53e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80733be53e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5acc397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855acc397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0733be53e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80733be53e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0733be53e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80733be53e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55acc397a_0_5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855acc397a_0_58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55acc397a_0_6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855acc397a_0_68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5acc397a_0_7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855acc397a_0_78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27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28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.ly/zthx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.ly/Y6V4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.ly/q1Wl9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.ly/NjXl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.ly/zP82w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.ly/Vx9Kg" TargetMode="External"/><Relationship Id="rId4" Type="http://schemas.openxmlformats.org/officeDocument/2006/relationships/hyperlink" Target="https://t.ly/Vx9Kg" TargetMode="External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.ly/L8OvG" TargetMode="External"/><Relationship Id="rId4" Type="http://schemas.openxmlformats.org/officeDocument/2006/relationships/hyperlink" Target="https://t.ly/L8OvG" TargetMode="External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.ly/mDvpp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.ly/Pj1WX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.ly/vAAgq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pt.cc/fiM3lx" TargetMode="External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pt.cc/f2Idh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7.jp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.ly/q12J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/>
              <a:t>Day 2 </a:t>
            </a:r>
            <a:r>
              <a:rPr lang="zh-TW"/>
              <a:t>進階感測及藍芽傳輸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5200" u="sng">
                <a:solidFill>
                  <a:schemeClr val="hlink"/>
                </a:solidFill>
                <a:hlinkClick r:id="rId3"/>
              </a:rPr>
              <a:t>https://t.ly/zthx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20496" l="23242" r="14144" t="15532"/>
          <a:stretch/>
        </p:blipFill>
        <p:spPr>
          <a:xfrm>
            <a:off x="225550" y="198025"/>
            <a:ext cx="8100850" cy="46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2538075" y="600925"/>
            <a:ext cx="3696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Calibri"/>
                <a:ea typeface="Calibri"/>
                <a:cs typeface="Calibri"/>
                <a:sym typeface="Calibri"/>
              </a:rPr>
              <a:t>t.ly/EKRkX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溫濕度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000"/>
              <a:t>1.濕度&gt;=70，RGB燈=紅色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000"/>
              <a:t>2.濕度&lt;  70，RGB燈=綠色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zh-TW"/>
              <a:t>溫溼度與LCD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i2C函式庫取得</a:t>
            </a:r>
            <a:endParaRPr sz="1800"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下載i2c lib</a:t>
            </a:r>
            <a:br>
              <a:rPr lang="zh-TW" sz="1800"/>
            </a:br>
            <a:r>
              <a:rPr lang="zh-TW" sz="1800"/>
              <a:t>草稿碼/程式庫/管理程式庫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輸入關鍵字：LiquidCrystal i2c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 sz="1800"/>
              <a:t>找到作者為Frank的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利用範例程式開啟範例HelloWorld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t/>
            </a:r>
            <a:endParaRPr sz="1800"/>
          </a:p>
        </p:txBody>
      </p:sp>
      <p:sp>
        <p:nvSpPr>
          <p:cNvPr id="234" name="Google Shape;234;p37"/>
          <p:cNvSpPr txBox="1"/>
          <p:nvPr>
            <p:ph idx="2" type="body"/>
          </p:nvPr>
        </p:nvSpPr>
        <p:spPr>
          <a:xfrm>
            <a:off x="4409400" y="672075"/>
            <a:ext cx="4476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修改</a:t>
            </a:r>
            <a:br>
              <a:rPr lang="zh-TW" sz="1800"/>
            </a:br>
            <a:r>
              <a:rPr lang="zh-TW" sz="1800"/>
              <a:t>LiquidCrystal_I2C lcd(0x3F,16,2);//16個字、2行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lcd.init();//啟動LCD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lcd.backlight();//開啟背光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lcd.setCursor(3,0);//將游標移動到第0行第三個字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lcd.print(“Hello, world!”);//顯示Hello, world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b="1" lang="zh-TW" sz="1800">
                <a:solidFill>
                  <a:srgbClr val="FF0000"/>
                </a:solidFill>
              </a:rPr>
              <a:t>注意背光亮度</a:t>
            </a:r>
            <a:endParaRPr b="1" sz="1800">
              <a:solidFill>
                <a:srgbClr val="FF0000"/>
              </a:solidFill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628638" y="1282304"/>
            <a:ext cx="78867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3000"/>
              <a:t>將溫度顯示在第一行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3000"/>
              <a:t>濕度顯示在第二行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3000"/>
              <a:t>1.5秒鐘更新一次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3000"/>
              <a:t>參考解答:</a:t>
            </a:r>
            <a:r>
              <a:rPr lang="zh-TW" sz="3000" u="sng">
                <a:solidFill>
                  <a:schemeClr val="hlink"/>
                </a:solidFill>
                <a:hlinkClick r:id="rId3"/>
              </a:rPr>
              <a:t>https://t.ly/Y6V4</a:t>
            </a:r>
            <a:endParaRPr sz="3000"/>
          </a:p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4">
            <a:alphaModFix/>
          </a:blip>
          <a:srcRect b="26916" l="0" r="0" t="24932"/>
          <a:stretch/>
        </p:blipFill>
        <p:spPr>
          <a:xfrm>
            <a:off x="5031100" y="245925"/>
            <a:ext cx="3814700" cy="146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267900" y="-2"/>
            <a:ext cx="788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000"/>
              <a:t>超音波</a:t>
            </a:r>
            <a:endParaRPr sz="3000"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267900" y="607225"/>
            <a:ext cx="8876100" cy="3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Trig接18(編號左11)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Echo接19(編號左12)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用超音波發射來回</a:t>
            </a:r>
            <a:br>
              <a:rPr lang="zh-TW" sz="2400"/>
            </a:br>
            <a:r>
              <a:rPr lang="zh-TW" sz="2400"/>
              <a:t>計算時間來偵測距離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有效距離約2cm~200cm</a:t>
            </a:r>
            <a:endParaRPr sz="2400"/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CM_Value = pulseIn(EchoPin, HIGH);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CM_Value = CM_Value * 34 / 1000 / 2;</a:t>
            </a:r>
            <a:endParaRPr sz="2400"/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一般來說聲音在空氣中傳遞的速度, 大約會是每秒中340公尺.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所以公式如下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1秒  :  340公尺 = EhcoTime()  :  S(距離)/2</a:t>
            </a:r>
            <a:endParaRPr sz="24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 sz="2400"/>
              <a:t>S(距離)  =  EchoTime  *  34  /  1000毫秒  /  2 </a:t>
            </a:r>
            <a:endParaRPr sz="2400"/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2400"/>
          </a:p>
        </p:txBody>
      </p:sp>
      <p:pic>
        <p:nvPicPr>
          <p:cNvPr descr="03"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929" y="249493"/>
            <a:ext cx="2096849" cy="19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628650" y="91025"/>
            <a:ext cx="4315500" cy="4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int TrigPin =18;//發出聲波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int EchoPin =19 ;//接收聲波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float CM_Value;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void setup(){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Serial.begin(115200);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pinMode(TrigPin, OUTPUT);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pinMode(EchoPin, INPUT);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}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void loop() {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digitalWrite(TrigPin, LOW); //關閉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delayMicroseconds(2);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digitalWrite(TrigPin, HIGH);//啟動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delayMicroseconds(10);  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digitalWrite(TrigPin, LOW); //關閉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CM_Value = pulseIn(EchoPin, HIGH); //傳回時間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CM_Value = CM_Value * 34 / 1000 / 2; //轉換成距離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Serial.println(CM_Value);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//Serial.println(" cm");  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  delay(100);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zh-TW" sz="1200"/>
              <a:t>}</a:t>
            </a:r>
            <a:endParaRPr sz="1100"/>
          </a:p>
          <a:p>
            <a:pPr indent="-1397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t/>
            </a:r>
            <a:endParaRPr sz="500"/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989" y="249492"/>
            <a:ext cx="3220004" cy="26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buzzer蜂鳴器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沒標示-&gt;GNP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有+標記-&gt;GPIO33（左12）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蜂鳴器測試：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https://t.ly/q1Wl9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27019" l="13756" r="10530" t="34961"/>
          <a:stretch/>
        </p:blipFill>
        <p:spPr>
          <a:xfrm>
            <a:off x="4679150" y="375025"/>
            <a:ext cx="4161250" cy="20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56379"/>
            <a:ext cx="9144000" cy="1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練習：簡易倒車雷達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100cm以上：沒聲音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100-50之內：發出低頻音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50-10cm以內：發出中頻音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10cm以內：發出高頻音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參考解答：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https://t.ly/NjXlD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藍芽傳輸</a:t>
            </a:r>
            <a:endParaRPr/>
          </a:p>
        </p:txBody>
      </p:sp>
      <p:sp>
        <p:nvSpPr>
          <p:cNvPr id="279" name="Google Shape;279;p4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6072"/>
            <a:ext cx="9143999" cy="459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一、藍芽功能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471500" y="1026925"/>
            <a:ext cx="34482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ESP32內包含藍芽4.0模組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藍芽4.0可稱為BLE，低功率藍芽(Bluetooth Low Energy)</a:t>
            </a:r>
            <a:endParaRPr/>
          </a:p>
          <a:p>
            <a:pPr indent="-3302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ESP32藍芽會用很大的電量，使用不良的USB線，可能導致一直重開機(brownout=</a:t>
            </a:r>
            <a:r>
              <a:rPr lang="zh-TW"/>
              <a:t>供電不穩</a:t>
            </a:r>
            <a:r>
              <a:rPr lang="zh-TW"/>
              <a:t>)</a:t>
            </a:r>
            <a:endParaRPr/>
          </a:p>
          <a:p>
            <a:pPr indent="-3302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藍芽的函式庫佔大量記憶體，太多程式會超出4M限制</a:t>
            </a:r>
            <a:endParaRPr/>
          </a:p>
        </p:txBody>
      </p:sp>
      <p:sp>
        <p:nvSpPr>
          <p:cNvPr id="288" name="Google Shape;288;p44"/>
          <p:cNvSpPr txBox="1"/>
          <p:nvPr>
            <p:ph idx="2" type="body"/>
          </p:nvPr>
        </p:nvSpPr>
        <p:spPr>
          <a:xfrm>
            <a:off x="4629150" y="1369219"/>
            <a:ext cx="437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關鍵語法</a:t>
            </a:r>
            <a:endParaRPr sz="18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宣告使用藍芽函式庫</a:t>
            </a:r>
            <a:br>
              <a:rPr lang="zh-TW" sz="1800"/>
            </a:br>
            <a:r>
              <a:rPr lang="zh-TW" sz="1800"/>
              <a:t>#include &lt;BluetoothSerial.h&gt;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宣告藍芽物件</a:t>
            </a:r>
            <a:br>
              <a:rPr lang="zh-TW" sz="1800"/>
            </a:br>
            <a:r>
              <a:rPr lang="zh-TW" sz="1800"/>
              <a:t>BluetoothSerial BT;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啟動ESP32上的藍芽，名稱自訂</a:t>
            </a:r>
            <a:br>
              <a:rPr lang="zh-TW" sz="1800"/>
            </a:br>
            <a:r>
              <a:rPr lang="zh-TW" sz="1800"/>
              <a:t>BT.begin(“ESP32”);//名稱ESP32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傳輸資料到手機terminal</a:t>
            </a:r>
            <a:br>
              <a:rPr lang="zh-TW" sz="1800"/>
            </a:br>
            <a:r>
              <a:rPr lang="zh-TW" sz="1800"/>
              <a:t>BT.println("Hello World");</a:t>
            </a:r>
            <a:endParaRPr sz="1800"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二、簡易藍芽通訊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471488" y="1026914"/>
            <a:ext cx="29148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傳資料到手機上</a:t>
            </a:r>
            <a:endParaRPr/>
          </a:p>
        </p:txBody>
      </p:sp>
      <p:sp>
        <p:nvSpPr>
          <p:cNvPr id="296" name="Google Shape;296;p45"/>
          <p:cNvSpPr txBox="1"/>
          <p:nvPr>
            <p:ph idx="2" type="body"/>
          </p:nvPr>
        </p:nvSpPr>
        <p:spPr>
          <a:xfrm>
            <a:off x="4629150" y="0"/>
            <a:ext cx="3886200" cy="4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#include &lt;BluetoothSerial.h&gt;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BluetoothSerial BT;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setup()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Serial.begin(115200);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BT.begin("MyBLE");//請改名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loop()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BT.println("Hello World");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delay(1000);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 sz="1800"/>
          </a:p>
        </p:txBody>
      </p:sp>
      <p:pic>
        <p:nvPicPr>
          <p:cNvPr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 id="297" name="Google Shape;297;p45"/>
          <p:cNvPicPr preferRelativeResize="0"/>
          <p:nvPr/>
        </p:nvPicPr>
        <p:blipFill rotWithShape="1">
          <a:blip r:embed="rId3">
            <a:alphaModFix/>
          </a:blip>
          <a:srcRect b="29364" l="0" r="0" t="4336"/>
          <a:stretch/>
        </p:blipFill>
        <p:spPr>
          <a:xfrm>
            <a:off x="1166942" y="1817369"/>
            <a:ext cx="2316922" cy="307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471506" y="205375"/>
            <a:ext cx="8553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手機APP關鍵字： arduino bluetooth control</a:t>
            </a:r>
            <a:br>
              <a:rPr lang="zh-TW"/>
            </a:br>
            <a:r>
              <a:rPr lang="zh-TW" sz="2100"/>
              <a:t>或下載舊版（較為穩定）：</a:t>
            </a:r>
            <a:r>
              <a:rPr lang="zh-TW" sz="1800" u="sng">
                <a:solidFill>
                  <a:schemeClr val="hlink"/>
                </a:solidFill>
                <a:highlight>
                  <a:schemeClr val="lt1"/>
                </a:highlight>
                <a:latin typeface="Ubuntu"/>
                <a:ea typeface="Ubuntu"/>
                <a:cs typeface="Ubuntu"/>
                <a:sym typeface="Ubuntu"/>
                <a:hlinkClick r:id="rId3"/>
              </a:rPr>
              <a:t>https://t.ly/zP82w</a:t>
            </a:r>
            <a:endParaRPr/>
          </a:p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628650" y="1247531"/>
            <a:ext cx="67713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" name="Google Shape;304;p4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ptpWERJ_ID25PP98TmPzYDwILZcBLPVqfIjN1mGP7doMZJYx1nAR_JTywQc5OwIrrdYKs6bGkBtyI0bkcP-Hy2FUg1LCNv9SEP306GplMYyL4cZ4TurCyNzkolUTGaq9nwdSehtIcj_VteaDU7XFfoGqg7hahH4FqkQw-JeHXTIAAQ-9Mb5aJQORFtWcCJNAG5BqPZ9Dp1ZOP4fWrcCSeVB1Ih0YN9SCBDM1o4gZ0qDiBOZgsvQAHKklan-4frU_KQhkBV6tAY82cohUNH392V-e-wOxSHUzFvuwXuY7YS-8MwdiRrMx2dvd-ELBwwbFS1degXU8xGzhVMzQ_pumvazl-9qOWvjjo7N8evsbeZsx8XKW_-nGA7CmSN6h2KSBm9Qew7RKlLWCVfrkm0hFm-Sn3VlzpfUOhZmdCmeFTrBd2S6d5a3ssn213KN2kQgctvUlFTmk--Z8hCWHagWR0nyyXNrSOjP8O8rXIrW_pgbCs_2RPRVXLNVEsdE7lDCBdCiVKVOsXN1EjvLspykmPuqCSuVzJMT104o60d-IixYPxOQWP00xEzM0VboaghMvMIT1777DAXbPMywX2YdYIkJ0hGbbkaDoPKTRbmY3OMy9A1LZ6ZFJfFlubWwba3F2=w430-h859-no" id="305" name="Google Shape;305;p46"/>
          <p:cNvPicPr preferRelativeResize="0"/>
          <p:nvPr/>
        </p:nvPicPr>
        <p:blipFill rotWithShape="1">
          <a:blip r:embed="rId4">
            <a:alphaModFix/>
          </a:blip>
          <a:srcRect b="57484" l="0" r="38946" t="0"/>
          <a:stretch/>
        </p:blipFill>
        <p:spPr>
          <a:xfrm>
            <a:off x="44588" y="1687331"/>
            <a:ext cx="2405279" cy="335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tiVdU-uN2RZYHy6Ff3pDHXXZ7S_atG8HDqXOtnn_q98PVFMlA0sjEYBA0BzvUOckC4IlT1fMj3qKrfZvub3AKJzk2pgMUhJPjvtfL6jtz8r4KG9Wax0hYvGPJ0oZ0wzIwT42HtDXtTY1bbUR0rDiTjKMEx9LLBO7mXJ34KtwEwb-H2WTB8U-8m-l8eF46mqnb6sDIsnPHgG9PZSCC5sNbDI1XVEj18fGqbeRmp0_fG9uTI57mf3mOKNRWcMAMHWhkG0_Md1UixG7K4845iW_j5wqeW2AZvCdyVOyo_lg1joA_AcshktKFLUZNT9W_jZaBmXQrg1MXZcsYdyGUPCetC73oKcAL_Sr8EagyIP1ezaAZ0z4G6dnqvc4fmvtUEZASNXuDeycIYZ4YqrPuh6xixrEZlaxOWF7eZjR1xVsBlM6gWMibDPjvkJlhqXomu2pmg4tpMlrIqKwNg5nI8_VypiL0Kon3H7Zi7bc9XSGy-qkJAeHULMNJ2-kXx3xl1XNlYpK3PB6dl3bU4DUeudeXc5tDsysoht_iqKTW4ieOuKdmIliZU1hSN0_C7QuA2jNEEvsoFbtRWqN0zAx0xRk2ml8yJgxmrbIdBW09W-pLPciKv8rG2_2hNtGakFA0vOg=w430-h859-no" id="306" name="Google Shape;30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74" y="1687334"/>
            <a:ext cx="1726074" cy="345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OMCG3cszKl8TeAGWQMwZ01Jav5MOj8tw-G6uymKqFpC-hlWuNxabDk_1aTenwGy2Ydz8jCirKNHvs3NEmXQJo5pjZqDECLyRF5ZCqDzIqPaA8Q4JerBoq4IZUF3v8N3iVL9AM5E7uF7dkhA63h0iZlsycvX6BmvLj7gk_uxaa7qoQ2L7hh-2OJPR_wTRZ3q4qVN5w9QOudTOs547yXy0IgmjM5gIUddPWlgYm0TOgj5-hLaw-49GEie3ERShAG6_h_6d04FeY9KxlMNZj_LtwemET0Y_oLK28rGt8Hz3Adpexu4N55iP05Kf3IISIY3QM4iXYkfi4IMLnYCvNIjjHPqrPW-LJfuo45m5E-FOdz3p2zqywY9otkyYg5nQduBPEaDDPJU_AqzoiAgIDArc2cFUmJxyepLA8HhDBi5sdWR4jeqtQEt09e0k7hNEPkk-80BwYeq0xZCjWxDLNAWYb3pytRXXjw9KJS6dP08mU7RHvopg5QSVt1ErHZGf_3UxGY5NM78vODKLLJsT-0IRHRnQsxm3p96odkxjZysBtPc8TIrnclPQqKmVrrrDpSLhKWqgFO8_YWKLwI_UgaumXINO-CnrT1EUhxe8aH3IMsmMcd58JFcGJJGwjKTFpyCx=w430-h859-no" id="307" name="Google Shape;30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4965" y="1687334"/>
            <a:ext cx="1726074" cy="345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 id="308" name="Google Shape;30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0629" y="1687335"/>
            <a:ext cx="1726074" cy="345617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/>
          <p:nvPr/>
        </p:nvSpPr>
        <p:spPr>
          <a:xfrm>
            <a:off x="2668240" y="3630097"/>
            <a:ext cx="13368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5480889" y="2171687"/>
            <a:ext cx="1013700" cy="69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4904142" y="4289854"/>
            <a:ext cx="13368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實做：藍芽溫度警報</a:t>
            </a:r>
            <a:endParaRPr/>
          </a:p>
        </p:txBody>
      </p:sp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628650" y="1369219"/>
            <a:ext cx="3859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請用DHT11感測溫度濕度（simpleDHT）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利用藍芽傳輸感測的值到手機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編碼問題，傳輸不能有中文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參考解答：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t.ly/Vx9Kg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pIIEUQFSr758r94fkU2EVmpApzUx3Bgknmz3EPDbs7zy64nOi-UOKcjFWlgpSnVbZ0YcEGmxKlPL4VPGRTHBU5gxVhctH4ojC7Yp_uYzK5tZ8Mwt_fEGpUW-N5jo9WPrGv-EkR6_BBy7mFYMNSX_GlzonXCPMHa8zcA2Zx37YRXZcilNFiZgYeXibZM-FImrAJr55EM-3BazhUAyNyWwjNwpPL341dQEyFWmwCCaU1_EQBaaSLSU_Tn4YkUR0up-AowG5taZ-9wD8K7xepfaxTH4LMdnLDeH-1lru34mWHJ8ZdXOvXJi20dH9ZlV7tOE12frlHoWn1n9X82r3pMAAsMeVwvBpnia4F5qm3SabHqYaGE9NOPhivlq3nTh-FfBENkiUdMIa5t_IkxtZv9DJepCCK_TS452mWcGh_0HH89wcJFcSHuL1L5OfXs6otbMo9P_RfGmCQ7JbAs-FG4K4DGqDhKNEjGfR8fgmY0AY3ncMU7h8EAZY3mb13giqRAKbAjwVXJrkizoSNtmiMe9hmpmeyPNrAEszWOPZtw6mKmsA56XvM0saLgdGoCme18mFzOG9tu6Jo-nh5IYJJlt9bJI7sAIsoNIf41Onc97DE1xErKTX-xtjXNbjh3TJNux=w430-h859-no" id="319" name="Google Shape;319;p47"/>
          <p:cNvPicPr preferRelativeResize="0"/>
          <p:nvPr/>
        </p:nvPicPr>
        <p:blipFill rotWithShape="1">
          <a:blip r:embed="rId5">
            <a:alphaModFix/>
          </a:blip>
          <a:srcRect b="20866" l="-1827" r="4104" t="13495"/>
          <a:stretch/>
        </p:blipFill>
        <p:spPr>
          <a:xfrm>
            <a:off x="5191246" y="434050"/>
            <a:ext cx="2994951" cy="402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藍芽對話</a:t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471500" y="1026925"/>
            <a:ext cx="40029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分成兩部部份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ESP32</a:t>
            </a:r>
            <a:r>
              <a:rPr lang="zh-TW"/>
              <a:t>透過</a:t>
            </a:r>
            <a:r>
              <a:rPr lang="zh-TW"/>
              <a:t>藍芽</a:t>
            </a:r>
            <a:r>
              <a:rPr lang="zh-TW"/>
              <a:t>到手機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/>
              <a:t>A：Serial視窗🡪ESP32藍芽🡪手機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手機</a:t>
            </a:r>
            <a:r>
              <a:rPr lang="zh-TW"/>
              <a:t>透過藍芽</a:t>
            </a:r>
            <a:r>
              <a:rPr lang="zh-TW"/>
              <a:t>送到ESP32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/>
              <a:t>B：手機🡪ESP32藍芽🡪Serial視窗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2" type="body"/>
          </p:nvPr>
        </p:nvSpPr>
        <p:spPr>
          <a:xfrm>
            <a:off x="4629150" y="199663"/>
            <a:ext cx="4515000" cy="4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/>
              <a:t>A：Serial視窗🡪ESP32藍芽🡪手機</a:t>
            </a:r>
            <a:endParaRPr sz="24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Serail視窗輸入功能簡介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監看是否有輸入資料</a:t>
            </a:r>
            <a:br>
              <a:rPr lang="zh-TW"/>
            </a:br>
            <a:r>
              <a:rPr lang="zh-TW"/>
              <a:t>Serial.available()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資料讀取</a:t>
            </a:r>
            <a:br>
              <a:rPr lang="zh-TW"/>
            </a:br>
            <a:r>
              <a:rPr lang="zh-TW"/>
              <a:t>Serial.read()//一次讀一個字</a:t>
            </a:r>
            <a:br>
              <a:rPr lang="zh-TW"/>
            </a:br>
            <a:r>
              <a:rPr b="1" lang="zh-TW"/>
              <a:t>Serial.readString()</a:t>
            </a:r>
            <a:r>
              <a:rPr lang="zh-TW"/>
              <a:t>//全部讀取</a:t>
            </a:r>
            <a:endParaRPr/>
          </a:p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45913" l="0" r="0" t="0"/>
          <a:stretch/>
        </p:blipFill>
        <p:spPr>
          <a:xfrm>
            <a:off x="375309" y="3265211"/>
            <a:ext cx="4253841" cy="1638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48"/>
          <p:cNvSpPr/>
          <p:nvPr/>
        </p:nvSpPr>
        <p:spPr>
          <a:xfrm>
            <a:off x="252890" y="3376914"/>
            <a:ext cx="17586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628650" y="273844"/>
            <a:ext cx="3789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傳輸資料到手機</a:t>
            </a:r>
            <a:endParaRPr/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471488" y="1026914"/>
            <a:ext cx="29148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336" name="Google Shape;336;p49"/>
          <p:cNvSpPr txBox="1"/>
          <p:nvPr>
            <p:ph idx="2" type="body"/>
          </p:nvPr>
        </p:nvSpPr>
        <p:spPr>
          <a:xfrm>
            <a:off x="4629150" y="0"/>
            <a:ext cx="38862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#include &lt;BluetoothSerial.h&gt;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BluetoothSerial BT;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void setup()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Serial.begin(115200);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zh-TW" sz="1500">
                <a:solidFill>
                  <a:srgbClr val="FF0000"/>
                </a:solidFill>
              </a:rPr>
              <a:t>  BT.begin("ESP32");//記得改名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}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void loop()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if(Serial.available())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  String data=Serial.readString();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  BT.println(data);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}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delay(100);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}</a:t>
            </a:r>
            <a:endParaRPr sz="1500"/>
          </a:p>
        </p:txBody>
      </p:sp>
      <p:pic>
        <p:nvPicPr>
          <p:cNvPr descr="https://lh3.googleusercontent.com/GSCs1zBxm7A8h-bx9JYj1piIK4xZSPDXFU5vMuqEouEHlGL1cqgvyQl_MvoZWu27I5M_xLY_7kVL4X8hBCm1fYthcycKVqNWnv1NI_TFZ0NStjEkOLw_kUx-PzN43GZGAMKsdvuUBnw5zk0VZeaDNaPU9oPZ4kVDkCMkTY6AVcC4FuLoZwRKUQfMj0d5h_tBxitnK6_Y3ba3hEk-jydsGPVy5XEN1bbkaqsHavem7EDJgHiWlL5CfNlO-lj__4t1LTNA9bl9J9odjuFgSiWb7xbuNM3hHPq7veKTFuWIQtXfGPSCm_xkaa3M1O6xv4sP0I7MihahlXYgBhjJ6jRPmt-fPmhGijSkLBFdmy2PusTtWCleJyl8oP_MYYyqeZ4aFUdgUNsfQeAtMF5nANsMnJ5goORfir2VlvyjYBJErSQ-dje_cTpwsQH9M7cajhxKwr8V6xWn7-uveGedCSUxCBILfRPoUW2rG1Mm2QgD8FlO3aoh2-kqba4MlRZp7jqRNyR_frrNo83oQKoLHogormjthW9QQceAcTgRDge2hjzGyIe1Y8leGDBlBZ6qFr-mm5GPsVdGgT_o1bZOR3m0QiMBKvBTy-eEFlcNFgdRY_z1qR_TYSeuObxjJh-Tn1Kv=w430-h859-no" id="337" name="Google Shape;337;p49"/>
          <p:cNvPicPr preferRelativeResize="0"/>
          <p:nvPr/>
        </p:nvPicPr>
        <p:blipFill rotWithShape="1">
          <a:blip r:embed="rId3">
            <a:alphaModFix/>
          </a:blip>
          <a:srcRect b="52319" l="0" r="0" t="0"/>
          <a:stretch/>
        </p:blipFill>
        <p:spPr>
          <a:xfrm>
            <a:off x="1879782" y="2480321"/>
            <a:ext cx="2538854" cy="2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4">
            <a:alphaModFix/>
          </a:blip>
          <a:srcRect b="46360" l="0" r="44305" t="0"/>
          <a:stretch/>
        </p:blipFill>
        <p:spPr>
          <a:xfrm>
            <a:off x="769438" y="1369219"/>
            <a:ext cx="1838150" cy="13334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B：手機到ESP32</a:t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628649" y="1369219"/>
            <a:ext cx="5916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zh-TW" sz="2700"/>
              <a:t>監看是否有輸入資料</a:t>
            </a:r>
            <a:br>
              <a:rPr lang="zh-TW" sz="2700"/>
            </a:br>
            <a:r>
              <a:rPr lang="zh-TW" sz="2700"/>
              <a:t>SerialBT.available()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zh-TW" sz="2700"/>
              <a:t>資料讀取</a:t>
            </a:r>
            <a:br>
              <a:rPr lang="zh-TW" sz="2700"/>
            </a:br>
            <a:r>
              <a:rPr lang="zh-TW" sz="2700"/>
              <a:t>(O)SerialBT.read()//一次讀一個字</a:t>
            </a:r>
            <a:br>
              <a:rPr lang="zh-TW" sz="2700"/>
            </a:br>
            <a:r>
              <a:rPr lang="zh-TW" sz="2700"/>
              <a:t>(X)SerialBT.readString()//全部讀取</a:t>
            </a:r>
            <a:br>
              <a:rPr lang="zh-TW" sz="2700"/>
            </a:br>
            <a:r>
              <a:rPr lang="zh-TW" sz="2700"/>
              <a:t>原因：不明</a:t>
            </a:r>
            <a:endParaRPr sz="27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請改用while(SerialBT.available()){在serial印出}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>
                <a:solidFill>
                  <a:srgbClr val="FF0000"/>
                </a:solidFill>
              </a:rPr>
              <a:t>解答在：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t.ly/L8OvG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5nCa_6XRGRvvuYokKbHzddIXcOTwoB-bMdoVVSpyoqS4vcS502mW0JacMBqxoEF9pdoQXSBL1hbjbHOXXoMMZQrVC0d9BiuJw1tSCBSYfOnkH6kqSS8PMFvCMaQEw-xoNMfMQ4KZ-OoOVCBQmPMAHxHJGr93pTlcuscUVypCSe9a1jdeLli3taxgYvhmpPQpk7GV-1w3nSzHW_bVdk_ljU2PXy2vVW31CUDUzpNroFUObnTYZpoV4hJvz-4FdIuwRDhaHRAhEacqhuHLLd3_C_STvYPn2i3KRM6kPZss_ATeP9_ZfjNdW6EhvwH1VoOXZd-sr4hnmVjhLY91X_Xa_cGPmVixlUEExWAMX5kR37RSos71IuVSLob99k8-UD9TimZ_S3ApE0S18yX16C52EikZ87o2A7YaiskuC1Tpq3YaCG_Psu0jg7ht4wUJ7aT_z0sKiGgzRsqXYV4gUINqKFVCLw1kQd6N1gugH4nUdwBt6Ei-pbDLyqpvfRwy_8sfuy4kQW5Gz_hqnr4aqy3GrP6-vz-BqOIv6J8VNJX_-WLajGSqxH5_7ZYk95UnoxA9eY9XvW0oO8SfBwGhxC35hZWyRcRXP5TR57gDVd8RAHn0nMZjrqAQDGNAksU-WStY=w430-h859-no" id="346" name="Google Shape;346;p50"/>
          <p:cNvPicPr preferRelativeResize="0"/>
          <p:nvPr/>
        </p:nvPicPr>
        <p:blipFill rotWithShape="1">
          <a:blip r:embed="rId5">
            <a:alphaModFix/>
          </a:blip>
          <a:srcRect b="33647" l="0" r="0" t="0"/>
          <a:stretch/>
        </p:blipFill>
        <p:spPr>
          <a:xfrm>
            <a:off x="6163950" y="494818"/>
            <a:ext cx="2776905" cy="368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三、藍芽遙控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628651" y="1369219"/>
            <a:ext cx="400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其實概念一樣，判斷手機下的字元，然後改變設定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利用SerialBT.read()讀取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oGzM30WrTCf699swGEdU-6fW2lH1wpJnMHy9rcsVTDrIUXdUfJT5WA0ZxnZcOzrn7z5jXZ0sMnBofMirA_JEZ8NN6lE0GppPKqo5hjI-BKpGuzurrLcQH0VY2Oh6brfwTAPCl9yKz0n0S2HEkGhvHzV3Z2j5YDqNzxJzaKu5IeeTVMgTRZsjvFFF-BWRyQVJayxBWmRimIEmeZn-75gkh3QwRhK4T7iq92-hiGIN7ntMPMCzjUcBdUbCSW9Cvq0YPAn4LMrFiJvSBC9sPiOk63cbq2G3hHmdaz3JLuGn1Zz60LB_A8ADNxGzue1DHWDy1FTzdhxpaQFVOkyTInN8YtcoCeUTZfzlT5umg8MkNQess4clJ6IGDGCYUOw9Ty-V4FbgvHi-HbjUfqcV2oAqWkO-e1EqxmOr9IPIEAa5OrL0ZCQ48y0Bc9aQVmd79cFHO0_gYhIMdYDX2VFugLl3lOQcL85R08FesR_SBm27JVkJOv470UvJk1Ebfdg_gpEafkX2qfgomozSifPXoYSZy9KbWxGm3eJEp4wEsSE1dm1iWY20yZ0j5aXyyFXRfjyIcwJLOzYExrjONcaeBb08RxQlx6dAyQ7PSpjJYdb5N7FYfAEFOm3vdf7lPOFv4j-_=w430-h859-no" id="355" name="Google Shape;355;p51"/>
          <p:cNvPicPr preferRelativeResize="0"/>
          <p:nvPr/>
        </p:nvPicPr>
        <p:blipFill rotWithShape="1">
          <a:blip r:embed="rId3">
            <a:alphaModFix/>
          </a:blip>
          <a:srcRect b="24319" l="0" r="0" t="5371"/>
          <a:stretch/>
        </p:blipFill>
        <p:spPr>
          <a:xfrm>
            <a:off x="5867370" y="318259"/>
            <a:ext cx="3064669" cy="431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869" y="2553891"/>
            <a:ext cx="3300413" cy="207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練習：模擬遙控電燈開關</a:t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628650" y="1369219"/>
            <a:ext cx="396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將三色LED分別接在 15,2,4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判斷藍芽送進來的資料為何？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然後決定開啟哪個燈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例如按鈕1A🡪紅燈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https://t.ly/mDvpp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2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kwDngErDHTvfVk29rFyrc7IeQAmJJC4HSsmMpNwwiBjAKuAuhofJetH-OFm7N7uDRKnQGPpbb9PY1dRvfQWyC-p1laGb5vUNELDps0Rk9_Uazd-gMsb-TSRhjn-Mni5gqOOxyrHt2pu_ePUrh2ONa2NKCz9UVmxzrYsGqTLaFe15bngR2PA87aZIBkoGHXCic7fuEa7Y4EwRPvEINq-m6CGlgJr7UAYrhdS2y51E7cJvbcMZv6z_bwiPGWdAaD4ap4qo6uf6aTnSjp1xGMPuRI1qyDDOCQ-C7AWIB3NUtOaVYhsK9PQ_S-1iZdRmIfcb3iCNBegSNqfM8lWPk0KJXcQwPjJeh_aayEzalNBl7nFNA0Z7feI0UFWXQ_K2N3Lo3LuudBtgSf-nRHakZ6Si7WQ9tbNyKtz14p5jmQPBBb0HkkfTHiNSXT19QJkE7P443GYxeJAFxQRFF18iSGzJpPyTy7KmiFhwC2FT_F8f2xHSluiFTdhQvBJpSlClx0yMvtuWLlNRAkNtKedFjS5TLAf1YelKJJPb_cSQcGAsnm_nQ1yhmnjNFLHwSCcwrEnIgLIuejYJa8nR1XyhicAagfiZwZkZvWsCRz1SPLtFS_ktYNj4g11xbQjcqquLWO5s=w430-h859-no" id="364" name="Google Shape;36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015" y="273844"/>
            <a:ext cx="2191270" cy="43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手機語音控制開燈</a:t>
            </a:r>
            <a:endParaRPr/>
          </a:p>
        </p:txBody>
      </p:sp>
      <p:sp>
        <p:nvSpPr>
          <p:cNvPr id="370" name="Google Shape;370;p5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開啟左上角設定/最後的vocal設定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選擇第一個指令</a:t>
            </a:r>
            <a:endParaRPr/>
          </a:p>
        </p:txBody>
      </p:sp>
      <p:sp>
        <p:nvSpPr>
          <p:cNvPr id="371" name="Google Shape;371;p5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aE5pmIsUCRsYZejkJSSSuvycAgilre32Hsv2h6Mvxo3lArMr6MpdXNjs_IDKteQ-uzhY40yX4VxJMgOlGZYwflvjtYM5AdEFP7hZ5vcg7yWaAcAA5gxl3kwIVXOS7Qs8EK-8XnPwBoWSaJTpmCEX8G5SW6jsTrLCPockQuUtCgs0XA-avo6XpFax3uoq5lfa68QP8ye30TeqdPJNos7cFTxHB6Kuoc-SsWZsLm_tVGPCL9EoHO169icZnIF7RQKo12C0F8YPTv8o8FJlw47v7FcOHx6v6M05KwDLLxUjYixg8odVV30CHId4dEo79BGiySu-W5sUFbV1togPDqIBoW1LxHO9jOvTXON5kkBZkXF0NjEJAAUqUvNlHUr1rsLEieRv4-w5MY85Bv1zl5KnUOvTix0oJjpun928uUY5MkDSyBd4HrCztia9A66GLe9qenssY2Sj0aToI-y171YfEPJ1WNOpNZXc1V0dgBdcnSOrI_m0_lvOGsNOidnofXoAHJu_nfZe51rEtVKSdKhm7ntZc0ACA-rDeclgCf32PsEW1iC-jrg78A5OrHI35W1TMakrMw-tC5-S9PRK5AVtqktZpcpg5qbht4WB5WA9RhMKaf3QFS1QVNDa-wMB-EAp=w430-h859-no" id="372" name="Google Shape;372;p53"/>
          <p:cNvPicPr preferRelativeResize="0"/>
          <p:nvPr/>
        </p:nvPicPr>
        <p:blipFill rotWithShape="1">
          <a:blip r:embed="rId3">
            <a:alphaModFix/>
          </a:blip>
          <a:srcRect b="5656" l="-280" r="279" t="20505"/>
          <a:stretch/>
        </p:blipFill>
        <p:spPr>
          <a:xfrm>
            <a:off x="5264522" y="236363"/>
            <a:ext cx="3064669" cy="45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/>
          <p:nvPr/>
        </p:nvSpPr>
        <p:spPr>
          <a:xfrm>
            <a:off x="5173883" y="3203293"/>
            <a:ext cx="3220800" cy="106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305"/>
            <a:ext cx="9143999" cy="453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編輯語音指令</a:t>
            </a:r>
            <a:endParaRPr/>
          </a:p>
        </p:txBody>
      </p:sp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AQeIU5lxOmrXSt0AO3NGum9Soy_r2nkQbPOcZeUtlKRiBl1l3Us_oXyxtWqyn1ZvE5hAj1bq9TbXzRKI0W2eVU2Y6NlOYIC6dIIXBB6NmueAimy9KAsJ5a2DWVN_kd8zu9dfm0fYy3G4Thh7CEmBHtPwBzyjouMYRkG7pztZR9YFaAYlhwg6i12TXA0_HDj945-70aUjQeymHuRyYSrTi1IMPdRe-gVCtC5_U5QsBEIJttwBrWyHHog4XZtuUq3_a9mnsYBIkeZKe-umU8hLml4qrrWzZqbEUIZ24p9YEhvM2z9Ntejn9QcvQu_Dr7m12hezpABNtEB_AYJYk5pKaDccdDy1r43ZyctEL8EBNHVENCsVB2aJz_TB0NXgO6dOvlwlkfqzsM2HxJgDIrc7HrEgq_oLXGq22UghFmdAJ0RpJTe9bx84VKxSTr1NvtiM5lJLNXT88nKKWUICzlnzmg5AJYpnirPCp6FRNZ30IE0vo5PJ1QLbV1fuUU_jc-9tXW9XvAxOK_qcYoLFwJIy_HubO3-Qj-TA3ezwSfk_BzIwpFL18xSrriBAoA4SeE6HtWicVyWURa_TyimGdgHHMaVdDxf_8fsGTfbNJpO0h0kt5-Z-XgLLAzs1QYrY6qs_=w430-h859-no" id="381" name="Google Shape;381;p54"/>
          <p:cNvPicPr preferRelativeResize="0"/>
          <p:nvPr/>
        </p:nvPicPr>
        <p:blipFill rotWithShape="1">
          <a:blip r:embed="rId3">
            <a:alphaModFix/>
          </a:blip>
          <a:srcRect b="47368" l="0" r="0" t="0"/>
          <a:stretch/>
        </p:blipFill>
        <p:spPr>
          <a:xfrm>
            <a:off x="628650" y="1540756"/>
            <a:ext cx="3064669" cy="32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N-hi7uwoZ3kn6htzl4rBCm5__344WtGWZzv5rqUdqC0WlcsSsgBe_LwP-TWsymcisuTJ_XoubgR9_J4YEfiLU5MAVFa-J23bCO4CO2FODNRIb18QB6PK3n2VXPluGWroF06k2NFFq9FZsX5fFRo57bu9P_kQwH0IBdDjWJgWlWWD5qXyjz-PPHs5ZTJ9xss2LtCWfISgdbeTetqxzK_9l8X0587kQTBeBmZqmFddmK6HwH4J6bmlRsUJ3xsGMDM5IH1LHZKZApBDVrCq_YeY9Sg0Gh_K7J4u6Crm8wYXNvFlTTRqdlG_BeuON5Wa_7lp9UfX7QXrBEi9mtVupiWHA68v6SHZDY_hvCEaTuoqAjLBlMJjZHxGfZGsjV5m7cqMR9EuQlP46jopNyCQarkeBXxEBgDdTLSSzskKUa8Q5YUhrYewvtGyoSzDlf2xcJ8ODY2LlQBAq-vpeNEY5BENy0tjNJIIQ_5Msp2oHHkJFEWLoWJqkUTBZ9e87aRfaOY_F6hSSfNqL9fNSweD4FkGT2pHu5cxXRrUcehrkuMdvaU5VAVaTqrldsLH_zokfqVWaBEM1AgAitQSLTk6HOwGmWO28ImCtaPiG3pWEdt1sXsSmSeShnAj-xXB_V3i3i4P=w430-h859-no" id="382" name="Google Shape;382;p54"/>
          <p:cNvPicPr preferRelativeResize="0"/>
          <p:nvPr/>
        </p:nvPicPr>
        <p:blipFill rotWithShape="1">
          <a:blip r:embed="rId4">
            <a:alphaModFix/>
          </a:blip>
          <a:srcRect b="43691" l="0" r="0" t="9956"/>
          <a:stretch/>
        </p:blipFill>
        <p:spPr>
          <a:xfrm>
            <a:off x="5104184" y="329974"/>
            <a:ext cx="2609073" cy="24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54"/>
          <p:cNvCxnSpPr>
            <a:endCxn id="382" idx="1"/>
          </p:cNvCxnSpPr>
          <p:nvPr/>
        </p:nvCxnSpPr>
        <p:spPr>
          <a:xfrm flipH="1" rot="10800000">
            <a:off x="3679184" y="1540763"/>
            <a:ext cx="1425000" cy="116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4" name="Google Shape;384;p54"/>
          <p:cNvPicPr preferRelativeResize="0"/>
          <p:nvPr/>
        </p:nvPicPr>
        <p:blipFill rotWithShape="1">
          <a:blip r:embed="rId5">
            <a:alphaModFix/>
          </a:blip>
          <a:srcRect b="33670" l="38436" r="39062" t="40969"/>
          <a:stretch/>
        </p:blipFill>
        <p:spPr>
          <a:xfrm>
            <a:off x="5104219" y="3107531"/>
            <a:ext cx="2733807" cy="173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54"/>
          <p:cNvCxnSpPr>
            <a:endCxn id="384" idx="1"/>
          </p:cNvCxnSpPr>
          <p:nvPr/>
        </p:nvCxnSpPr>
        <p:spPr>
          <a:xfrm>
            <a:off x="3696919" y="3446615"/>
            <a:ext cx="1407300" cy="52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接收結果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92" name="Google Shape;392;p55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3" name="Google Shape;393;p55"/>
          <p:cNvPicPr preferRelativeResize="0"/>
          <p:nvPr/>
        </p:nvPicPr>
        <p:blipFill rotWithShape="1">
          <a:blip r:embed="rId3">
            <a:alphaModFix/>
          </a:blip>
          <a:srcRect b="18413" l="0" r="19491" t="0"/>
          <a:stretch/>
        </p:blipFill>
        <p:spPr>
          <a:xfrm>
            <a:off x="4662639" y="1690448"/>
            <a:ext cx="3920721" cy="2942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55"/>
          <p:cNvSpPr/>
          <p:nvPr/>
        </p:nvSpPr>
        <p:spPr>
          <a:xfrm>
            <a:off x="4468990" y="3920488"/>
            <a:ext cx="798600" cy="40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TA9PHYgDaHK3e8D1fTJQhJGbxDp0SyuQQlcbC16U5l1nIJ83QsBtLirPWFbu5Vk2qWVeycGUD3jsQiMfc8ahCJZ7rwmjNbbr8UwLjO646mQfwlSAg9xyWtHm_rYLp49G2SDnOL5NMsYaXqGE1Mplj3iq2Z5YVsFd1PQq9Qr0qWEQmRdR-el1P8uuvUV6X9bfoc3pIjMXqM1dMtiodkMG5pCNP3lGjFC6pkxZgQO41hxfXQaNHwA5N_TBH41Z1_ymzQbFl8GY8710URhE0Qp8AACDSi-tU531zBO_Rm54amc-4timntUaCG9iVUmEEaQutiM0niPJXMUC7LOnaGeu0nZtqpjs-yYW05Qp8u-gcd8xWIMxVj191sOv6tGrdeHKInAp2NqW8CazTlRp_p2FSf1SuCQdJV8EyZsAQpEMgg5mYnsVnI-t6KPeQsSXVwmlQ_MknWD8vbv1VHuO7Yh6G_r5skEpR88EaN_nUXdraEDhcSA2ct3pWh0o9qG45Umo4GkcY-F5sui9jq94agE5GWUZNIubipW2f0d6qG0wkx61rMRlw3ENBYltaNG4NEiOIQKnCSeT_V9jCknsUTCG5aZXZO7LLNPnjOfGF_-SSP_4ClvRllIiepjKePXy4500=w430-h859-no" id="395" name="Google Shape;395;p55"/>
          <p:cNvPicPr preferRelativeResize="0"/>
          <p:nvPr/>
        </p:nvPicPr>
        <p:blipFill rotWithShape="1">
          <a:blip r:embed="rId4">
            <a:alphaModFix/>
          </a:blip>
          <a:srcRect b="18227" l="0" r="0" t="0"/>
          <a:stretch/>
        </p:blipFill>
        <p:spPr>
          <a:xfrm>
            <a:off x="696660" y="1161673"/>
            <a:ext cx="2202066" cy="360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/>
          <p:nvPr/>
        </p:nvSpPr>
        <p:spPr>
          <a:xfrm>
            <a:off x="1163256" y="2274425"/>
            <a:ext cx="1163400" cy="3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動手實做:伺服馬達</a:t>
            </a:r>
            <a:endParaRPr/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215700" y="1003669"/>
            <a:ext cx="5467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我們用伺服馬達來模擬開門的動作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將訊號（橘）接到PGIO 5（右編號10）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先下載ESP32Servo程式庫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伺服馬達練習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https://t.ly/Pj1WX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C:\Users\Youadmin\Desktop\esp32_pinmap.png" id="403" name="Google Shape;403;p56"/>
          <p:cNvPicPr preferRelativeResize="0"/>
          <p:nvPr/>
        </p:nvPicPr>
        <p:blipFill rotWithShape="1">
          <a:blip r:embed="rId4">
            <a:alphaModFix/>
          </a:blip>
          <a:srcRect b="0" l="28321" r="25182" t="0"/>
          <a:stretch/>
        </p:blipFill>
        <p:spPr>
          <a:xfrm>
            <a:off x="2899445" y="2241539"/>
            <a:ext cx="2711920" cy="2801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ä¼ºæé¦¬é arduinoãçåçæå°çµæ" id="404" name="Google Shape;404;p56"/>
          <p:cNvPicPr preferRelativeResize="0"/>
          <p:nvPr/>
        </p:nvPicPr>
        <p:blipFill rotWithShape="1">
          <a:blip r:embed="rId5">
            <a:alphaModFix/>
          </a:blip>
          <a:srcRect b="57303" l="72826" r="0" t="23702"/>
          <a:stretch/>
        </p:blipFill>
        <p:spPr>
          <a:xfrm>
            <a:off x="7096528" y="3905329"/>
            <a:ext cx="1893251" cy="75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6"/>
          <p:cNvCxnSpPr/>
          <p:nvPr/>
        </p:nvCxnSpPr>
        <p:spPr>
          <a:xfrm flipH="1">
            <a:off x="3208227" y="4314901"/>
            <a:ext cx="3888300" cy="62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56"/>
          <p:cNvCxnSpPr/>
          <p:nvPr/>
        </p:nvCxnSpPr>
        <p:spPr>
          <a:xfrm rot="10800000">
            <a:off x="5114795" y="3705716"/>
            <a:ext cx="1981800" cy="72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7" name="Google Shape;407;p56"/>
          <p:cNvCxnSpPr/>
          <p:nvPr/>
        </p:nvCxnSpPr>
        <p:spPr>
          <a:xfrm rot="10800000">
            <a:off x="5152320" y="2403709"/>
            <a:ext cx="1940100" cy="1797000"/>
          </a:xfrm>
          <a:prstGeom prst="straightConnector1">
            <a:avLst/>
          </a:prstGeom>
          <a:noFill/>
          <a:ln cap="flat" cmpd="sng" w="38100">
            <a:solidFill>
              <a:srgbClr val="5B0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5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ç¸éåç" id="409" name="Google Shape;40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3238" y="-57900"/>
            <a:ext cx="4270763" cy="23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藍芽遙控LED及SG90</a:t>
            </a:r>
            <a:endParaRPr/>
          </a:p>
        </p:txBody>
      </p:sp>
      <p:sp>
        <p:nvSpPr>
          <p:cNvPr id="416" name="Google Shape;416;p5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2700"/>
              <a:t>參考解答：</a:t>
            </a:r>
            <a:r>
              <a:rPr lang="zh-TW" sz="2700" u="sng">
                <a:solidFill>
                  <a:schemeClr val="hlink"/>
                </a:solidFill>
                <a:hlinkClick r:id="rId3"/>
              </a:rPr>
              <a:t>https://t.ly/vAAgq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繼電器測試：https://t.ly/D8jG2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藍芽遙控LED及風扇：https://t.ly/gNMBm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繼電器relay</a:t>
            </a:r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628650" y="1369225"/>
            <a:ext cx="5518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void setup() {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pinMode(18,OUTPUT);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}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void loop() {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// put your main code here, to run repeatedly: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digitalWrite(18,HIGH);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delay(2000);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digitalWrite(18,LOW);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  delay(5000);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}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4" name="Google Shape;424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zh-TW"/>
              <a:t>RGB LED燈（類比輸出練習）</a:t>
            </a:r>
            <a:endParaRPr/>
          </a:p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1" name="Google Shape;431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加入esp32 analogWrite程式庫</a:t>
            </a:r>
            <a:endParaRPr/>
          </a:p>
        </p:txBody>
      </p:sp>
      <p:sp>
        <p:nvSpPr>
          <p:cNvPr id="437" name="Google Shape;437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 b="61926" l="0" r="35600" t="0"/>
          <a:stretch/>
        </p:blipFill>
        <p:spPr>
          <a:xfrm>
            <a:off x="155575" y="1028400"/>
            <a:ext cx="4416425" cy="19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0"/>
          <p:cNvPicPr preferRelativeResize="0"/>
          <p:nvPr/>
        </p:nvPicPr>
        <p:blipFill rotWithShape="1">
          <a:blip r:embed="rId4">
            <a:alphaModFix/>
          </a:blip>
          <a:srcRect b="44897" l="0" r="23065" t="8006"/>
          <a:stretch/>
        </p:blipFill>
        <p:spPr>
          <a:xfrm>
            <a:off x="2589850" y="2721100"/>
            <a:ext cx="5276324" cy="24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讓綠燈每一秒加25%電壓</a:t>
            </a:r>
            <a:endParaRPr/>
          </a:p>
        </p:txBody>
      </p:sp>
      <p:sp>
        <p:nvSpPr>
          <p:cNvPr id="446" name="Google Shape;446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7" name="Google Shape;447;p61"/>
          <p:cNvSpPr txBox="1"/>
          <p:nvPr/>
        </p:nvSpPr>
        <p:spPr>
          <a:xfrm>
            <a:off x="794325" y="1644075"/>
            <a:ext cx="7795500" cy="26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將綠燈接在PIn18，用analogWrite(18,數值);改變亮度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範例程式</a:t>
            </a:r>
            <a:r>
              <a:rPr b="1" i="0" lang="zh-TW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https://ppt.cc/fiM3lx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1"/>
          <p:cNvPicPr preferRelativeResize="0"/>
          <p:nvPr/>
        </p:nvPicPr>
        <p:blipFill rotWithShape="1">
          <a:blip r:embed="rId4">
            <a:alphaModFix/>
          </a:blip>
          <a:srcRect b="46127" l="0" r="52559" t="11133"/>
          <a:stretch/>
        </p:blipFill>
        <p:spPr>
          <a:xfrm>
            <a:off x="4227925" y="2244725"/>
            <a:ext cx="4010900" cy="27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1"/>
          <p:cNvSpPr/>
          <p:nvPr/>
        </p:nvSpPr>
        <p:spPr>
          <a:xfrm>
            <a:off x="4267200" y="2382975"/>
            <a:ext cx="3971700" cy="40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1"/>
          <p:cNvSpPr/>
          <p:nvPr/>
        </p:nvSpPr>
        <p:spPr>
          <a:xfrm>
            <a:off x="4227925" y="4119425"/>
            <a:ext cx="3971700" cy="40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RGB LED模組</a:t>
            </a:r>
            <a:endParaRPr/>
          </a:p>
        </p:txBody>
      </p:sp>
      <p:sp>
        <p:nvSpPr>
          <p:cNvPr id="456" name="Google Shape;456;p62"/>
          <p:cNvSpPr txBox="1"/>
          <p:nvPr>
            <p:ph idx="1" type="body"/>
          </p:nvPr>
        </p:nvSpPr>
        <p:spPr>
          <a:xfrm>
            <a:off x="628650" y="1369225"/>
            <a:ext cx="83676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透過RGB腳位以analogWrite輸出不同電壓，改變顯示顏色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例如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色碼表h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ttps://forum.gamer.com.tw/Co.php?bsn=27290&amp;sn=57552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16進位轉換: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https://www.convertworld.com/zh-hant/numerals/hexadecimal.html</a:t>
            </a:r>
            <a:endParaRPr/>
          </a:p>
        </p:txBody>
      </p:sp>
      <p:sp>
        <p:nvSpPr>
          <p:cNvPr id="457" name="Google Shape;457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458" name="Google Shape;458;p62"/>
          <p:cNvGraphicFramePr/>
          <p:nvPr/>
        </p:nvGraphicFramePr>
        <p:xfrm>
          <a:off x="721000" y="2230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{9A42C507-25EE-47E8-8E4B-1658CB299795}</a:tableStyleId>
              </a:tblPr>
              <a:tblGrid>
                <a:gridCol w="1628925"/>
                <a:gridCol w="1888500"/>
                <a:gridCol w="1759175"/>
                <a:gridCol w="1962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顏色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輸出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顏色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輸出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紅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255,0,0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黃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255,255,0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綠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0,255,0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青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0,255,255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藍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0,0,255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草綠(55AA00)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85,170,00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常用16色</a:t>
            </a:r>
            <a:endParaRPr/>
          </a:p>
        </p:txBody>
      </p:sp>
      <p:sp>
        <p:nvSpPr>
          <p:cNvPr id="464" name="Google Shape;464;p6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6" name="Google Shape;4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175" y="136513"/>
            <a:ext cx="5489850" cy="487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zh-TW"/>
              <a:t>溫溼度與LCD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4" name="Google Shape;47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401" y="2571750"/>
            <a:ext cx="4843000" cy="3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4"/>
          <p:cNvPicPr preferRelativeResize="0"/>
          <p:nvPr/>
        </p:nvPicPr>
        <p:blipFill rotWithShape="1">
          <a:blip r:embed="rId4">
            <a:alphaModFix/>
          </a:blip>
          <a:srcRect b="0" l="19013" r="23018" t="21807"/>
          <a:stretch/>
        </p:blipFill>
        <p:spPr>
          <a:xfrm flipH="1" rot="5400000">
            <a:off x="3318400" y="-444825"/>
            <a:ext cx="2999000" cy="30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RGB模組</a:t>
            </a:r>
            <a:endParaRPr/>
          </a:p>
        </p:txBody>
      </p:sp>
      <p:sp>
        <p:nvSpPr>
          <p:cNvPr id="481" name="Google Shape;481;p65"/>
          <p:cNvSpPr txBox="1"/>
          <p:nvPr>
            <p:ph idx="1" type="body"/>
          </p:nvPr>
        </p:nvSpPr>
        <p:spPr>
          <a:xfrm>
            <a:off x="628650" y="1369225"/>
            <a:ext cx="2057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R-&gt;12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G-&gt;13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B-&gt;5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GND-&gt; -</a:t>
            </a:r>
            <a:endParaRPr sz="3300"/>
          </a:p>
        </p:txBody>
      </p:sp>
      <p:sp>
        <p:nvSpPr>
          <p:cNvPr id="482" name="Google Shape;482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3" name="Google Shape;483;p65"/>
          <p:cNvSpPr txBox="1"/>
          <p:nvPr>
            <p:ph idx="1" type="body"/>
          </p:nvPr>
        </p:nvSpPr>
        <p:spPr>
          <a:xfrm>
            <a:off x="3104000" y="1369225"/>
            <a:ext cx="5781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//亮綠色R=0,G=255,B=0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analogWrite(12,0);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analogWrite(13,255);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3300"/>
              <a:t>analogWrite(5,0);</a:t>
            </a:r>
            <a:endParaRPr sz="3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300"/>
              <a:t>範例程式:</a:t>
            </a:r>
            <a:r>
              <a:rPr b="1" lang="zh-TW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https://ppt.cc/f2Idhx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600"/>
              <a:t>1.溫濕度</a:t>
            </a:r>
            <a:endParaRPr sz="3600"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LM35三極體感測器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DHT-11溫濕度傳感器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DHT須載入dht lib函式庫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函式庫請搜尋simpleDHT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呼叫範例程式dht11 default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</p:txBody>
      </p:sp>
      <p:pic>
        <p:nvPicPr>
          <p:cNvPr descr="C:\Users\YouAdmin\Desktop\Lm35.jpg" id="161" name="Google Shape;161;p29"/>
          <p:cNvPicPr preferRelativeResize="0"/>
          <p:nvPr/>
        </p:nvPicPr>
        <p:blipFill rotWithShape="1">
          <a:blip r:embed="rId3">
            <a:alphaModFix/>
          </a:blip>
          <a:srcRect b="10809" l="17337" r="27288" t="15855"/>
          <a:stretch/>
        </p:blipFill>
        <p:spPr>
          <a:xfrm>
            <a:off x="4126206" y="502381"/>
            <a:ext cx="1479613" cy="195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ç¸éåç" id="163" name="Google Shape;163;p29"/>
          <p:cNvPicPr preferRelativeResize="0"/>
          <p:nvPr/>
        </p:nvPicPr>
        <p:blipFill rotWithShape="1">
          <a:blip r:embed="rId4">
            <a:alphaModFix/>
          </a:blip>
          <a:srcRect b="26567" l="0" r="48720" t="0"/>
          <a:stretch/>
        </p:blipFill>
        <p:spPr>
          <a:xfrm rot="-5400000">
            <a:off x="5765012" y="966085"/>
            <a:ext cx="2092575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dht11 datasheetãçåçæå°çµæ" id="164" name="Google Shape;164;p29"/>
          <p:cNvPicPr preferRelativeResize="0"/>
          <p:nvPr/>
        </p:nvPicPr>
        <p:blipFill rotWithShape="1">
          <a:blip r:embed="rId5">
            <a:alphaModFix/>
          </a:blip>
          <a:srcRect b="11773" l="6851" r="7186" t="39233"/>
          <a:stretch/>
        </p:blipFill>
        <p:spPr>
          <a:xfrm>
            <a:off x="5021375" y="2712075"/>
            <a:ext cx="4122624" cy="146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7499925" y="873300"/>
            <a:ext cx="9051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51601" l="4873" r="66807" t="9630"/>
          <a:stretch/>
        </p:blipFill>
        <p:spPr>
          <a:xfrm>
            <a:off x="331825" y="1167375"/>
            <a:ext cx="3233851" cy="24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DHT11關鍵語法:更換腳位16</a:t>
            </a:r>
            <a:r>
              <a:rPr lang="zh-TW" sz="2400"/>
              <a:t>（右8）</a:t>
            </a:r>
            <a:endParaRPr sz="2400"/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b="38310" l="0" r="24647" t="38761"/>
          <a:stretch/>
        </p:blipFill>
        <p:spPr>
          <a:xfrm>
            <a:off x="2957000" y="2787478"/>
            <a:ext cx="7638751" cy="174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4829225" y="3269275"/>
            <a:ext cx="2057400" cy="74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488350" y="2391350"/>
            <a:ext cx="2920800" cy="36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445850" y="3057325"/>
            <a:ext cx="2920800" cy="36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600"/>
              <a:t>1602LCD液晶螢幕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360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52700" y="901325"/>
            <a:ext cx="41622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i2C函式庫取得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下載i2c lib</a:t>
            </a:r>
            <a:br>
              <a:rPr lang="zh-TW" sz="1800"/>
            </a:br>
            <a:r>
              <a:rPr lang="zh-TW" sz="1800"/>
              <a:t>草稿碼/程式庫/管理程式庫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輸入關鍵字：LiquidCrystal i2c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zh-TW" sz="1800"/>
              <a:t>找到作者為Frank的</a:t>
            </a:r>
            <a:endParaRPr b="1" sz="1800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利用範例程式開啟範例HelloWorld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zh-TW" sz="1800">
                <a:solidFill>
                  <a:srgbClr val="FF0000"/>
                </a:solidFill>
              </a:rPr>
              <a:t>LCD i2c scan:</a:t>
            </a:r>
            <a:r>
              <a:rPr b="1" lang="zh-TW" sz="1800">
                <a:solidFill>
                  <a:srgbClr val="FF0000"/>
                </a:solidFill>
              </a:rPr>
              <a:t>t.ly/q12JE</a:t>
            </a:r>
            <a:r>
              <a:rPr lang="zh-TW" sz="1800">
                <a:solidFill>
                  <a:srgbClr val="FF0000"/>
                </a:solidFill>
              </a:rPr>
              <a:t>，取得位址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83" name="Google Shape;183;p31"/>
          <p:cNvSpPr txBox="1"/>
          <p:nvPr>
            <p:ph idx="2" type="body"/>
          </p:nvPr>
        </p:nvSpPr>
        <p:spPr>
          <a:xfrm>
            <a:off x="4409400" y="672075"/>
            <a:ext cx="48162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修改</a:t>
            </a:r>
            <a:br>
              <a:rPr lang="zh-TW" sz="1800"/>
            </a:br>
            <a:r>
              <a:rPr lang="zh-TW" sz="1800"/>
              <a:t>LiquidCrystal_I2C lcd(0x</a:t>
            </a:r>
            <a:r>
              <a:rPr b="1" lang="zh-TW" sz="1800">
                <a:solidFill>
                  <a:srgbClr val="FF0000"/>
                </a:solidFill>
              </a:rPr>
              <a:t>3F,16,2</a:t>
            </a:r>
            <a:r>
              <a:rPr lang="zh-TW" sz="1800"/>
              <a:t>);//16個字、2行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lcd.init();//啟動LCD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lcd.backlight();//開啟背光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lcd.setCursor(3,0);//將游標移動到第0行第三個字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lcd.print(“Hello, world!”);//顯示Hello, world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b="1" lang="zh-TW" sz="1800">
                <a:solidFill>
                  <a:srgbClr val="FF0000"/>
                </a:solidFill>
              </a:rPr>
              <a:t>注意背光亮度</a:t>
            </a:r>
            <a:endParaRPr b="1" sz="1800">
              <a:solidFill>
                <a:srgbClr val="FF0000"/>
              </a:solidFill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30611" l="21468" r="37214" t="37200"/>
          <a:stretch/>
        </p:blipFill>
        <p:spPr>
          <a:xfrm>
            <a:off x="-47212" y="3158025"/>
            <a:ext cx="4403083" cy="19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/>
          <p:nvPr/>
        </p:nvSpPr>
        <p:spPr>
          <a:xfrm>
            <a:off x="-162725" y="3742650"/>
            <a:ext cx="2879400" cy="543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4">
            <a:alphaModFix/>
          </a:blip>
          <a:srcRect b="58937" l="59807" r="16205" t="21732"/>
          <a:stretch/>
        </p:blipFill>
        <p:spPr>
          <a:xfrm>
            <a:off x="4770001" y="3517200"/>
            <a:ext cx="2193250" cy="9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利用i2C</a:t>
            </a:r>
            <a:endParaRPr sz="2400"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i2C是一種序列轉換IC，用於傳輸複雜的資料。由於控制LCD需要大量接腳，因此可透過I</a:t>
            </a:r>
            <a:r>
              <a:rPr baseline="30000" lang="zh-TW" sz="2400"/>
              <a:t>2</a:t>
            </a:r>
            <a:r>
              <a:rPr lang="zh-TW" sz="2400"/>
              <a:t>C用傳輸資料的方式。</a:t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177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利用方式：</a:t>
            </a:r>
            <a:endParaRPr sz="2400"/>
          </a:p>
          <a:p>
            <a:pPr indent="-2159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1.掃描I2C位址：獲得位址之後，在步驟2使用</a:t>
            </a:r>
            <a:endParaRPr sz="2400"/>
          </a:p>
          <a:p>
            <a:pPr indent="-2159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2.連線I2C裝置，並顯示資料</a:t>
            </a:r>
            <a:endParaRPr sz="2400"/>
          </a:p>
          <a:p>
            <a:pPr indent="-2286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決定顯示的位置：例如第一行第一個字開始</a:t>
            </a:r>
            <a:endParaRPr sz="2400"/>
          </a:p>
          <a:p>
            <a:pPr indent="-228600" lvl="2" marL="8636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決定顯示內容：例如hello world</a:t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</p:txBody>
      </p:sp>
      <p:pic>
        <p:nvPicPr>
          <p:cNvPr descr="Data transfer sequence"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479" y="2152427"/>
            <a:ext cx="5965050" cy="9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i2C掃描</a:t>
            </a:r>
            <a:endParaRPr sz="1800"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由於i2C裝置不同版本會有不同的位置，建議先行掃描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請複製範例程式I2C掃描.txt</a:t>
            </a:r>
            <a:br>
              <a:rPr lang="zh-TW" sz="1800"/>
            </a:br>
            <a:r>
              <a:rPr lang="zh-TW" sz="2400" u="sng">
                <a:solidFill>
                  <a:schemeClr val="hlink"/>
                </a:solidFill>
                <a:hlinkClick r:id="rId3"/>
              </a:rPr>
              <a:t>https://t.ly/q12JE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執行後觀察序列視窗，取得0x3F（或0x27）</a:t>
            </a:r>
            <a:endParaRPr sz="1800"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34083" l="0" r="0" t="18666"/>
          <a:stretch/>
        </p:blipFill>
        <p:spPr>
          <a:xfrm>
            <a:off x="1134050" y="2773100"/>
            <a:ext cx="6409775" cy="2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